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6" r:id="rId10"/>
    <p:sldId id="267" r:id="rId11"/>
    <p:sldId id="268" r:id="rId12"/>
    <p:sldId id="269" r:id="rId13"/>
    <p:sldId id="271" r:id="rId14"/>
    <p:sldId id="272" r:id="rId15"/>
    <p:sldId id="273" r:id="rId16"/>
    <p:sldId id="274" r:id="rId17"/>
    <p:sldId id="275" r:id="rId18"/>
    <p:sldId id="276" r:id="rId19"/>
    <p:sldId id="277" r:id="rId20"/>
    <p:sldId id="27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2C684045-96DE-4AEB-B65A-5097D1C5A9AB}" type="datetimeFigureOut">
              <a:rPr lang="en-CA" smtClean="0"/>
              <a:pPr/>
              <a:t>04/12/2014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97AF5FD-A9F0-4B76-951F-9D7752348BF9}" type="slidenum">
              <a:rPr lang="en-CA" smtClean="0"/>
              <a:pPr/>
              <a:t>‹nº›</a:t>
            </a:fld>
            <a:endParaRPr lang="en-CA"/>
          </a:p>
        </p:txBody>
      </p:sp>
    </p:spTree>
    <p:extLst>
      <p:ext uri="{BB962C8B-B14F-4D97-AF65-F5344CB8AC3E}">
        <p14:creationId xmlns:p14="http://schemas.microsoft.com/office/powerpoint/2010/main" xmlns="" val="979123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C684045-96DE-4AEB-B65A-5097D1C5A9AB}" type="datetimeFigureOut">
              <a:rPr lang="en-CA" smtClean="0"/>
              <a:pPr/>
              <a:t>04/12/2014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97AF5FD-A9F0-4B76-951F-9D7752348BF9}" type="slidenum">
              <a:rPr lang="en-CA" smtClean="0"/>
              <a:pPr/>
              <a:t>‹nº›</a:t>
            </a:fld>
            <a:endParaRPr lang="en-CA"/>
          </a:p>
        </p:txBody>
      </p:sp>
    </p:spTree>
    <p:extLst>
      <p:ext uri="{BB962C8B-B14F-4D97-AF65-F5344CB8AC3E}">
        <p14:creationId xmlns:p14="http://schemas.microsoft.com/office/powerpoint/2010/main" xmlns="" val="258756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684045-96DE-4AEB-B65A-5097D1C5A9AB}" type="datetimeFigureOut">
              <a:rPr lang="en-CA" smtClean="0"/>
              <a:pPr/>
              <a:t>04/12/2014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97AF5FD-A9F0-4B76-951F-9D7752348BF9}" type="slidenum">
              <a:rPr lang="en-CA" smtClean="0"/>
              <a:pPr/>
              <a:t>‹nº›</a:t>
            </a:fld>
            <a:endParaRPr lang="en-CA"/>
          </a:p>
        </p:txBody>
      </p:sp>
    </p:spTree>
    <p:extLst>
      <p:ext uri="{BB962C8B-B14F-4D97-AF65-F5344CB8AC3E}">
        <p14:creationId xmlns:p14="http://schemas.microsoft.com/office/powerpoint/2010/main" xmlns="" val="3559228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2C684045-96DE-4AEB-B65A-5097D1C5A9AB}" type="datetimeFigureOut">
              <a:rPr lang="en-CA" smtClean="0"/>
              <a:pPr/>
              <a:t>04/12/2014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97AF5FD-A9F0-4B76-951F-9D7752348BF9}" type="slidenum">
              <a:rPr lang="en-CA" smtClean="0"/>
              <a:pPr/>
              <a:t>‹nº›</a:t>
            </a:fld>
            <a:endParaRPr lang="en-CA"/>
          </a:p>
        </p:txBody>
      </p:sp>
    </p:spTree>
    <p:extLst>
      <p:ext uri="{BB962C8B-B14F-4D97-AF65-F5344CB8AC3E}">
        <p14:creationId xmlns:p14="http://schemas.microsoft.com/office/powerpoint/2010/main" xmlns="" val="908044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2C684045-96DE-4AEB-B65A-5097D1C5A9AB}" type="datetimeFigureOut">
              <a:rPr lang="en-CA" smtClean="0"/>
              <a:pPr/>
              <a:t>04/12/2014</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97AF5FD-A9F0-4B76-951F-9D7752348BF9}" type="slidenum">
              <a:rPr lang="en-CA" smtClean="0"/>
              <a:pPr/>
              <a:t>‹nº›</a:t>
            </a:fld>
            <a:endParaRPr lang="en-CA"/>
          </a:p>
        </p:txBody>
      </p:sp>
    </p:spTree>
    <p:extLst>
      <p:ext uri="{BB962C8B-B14F-4D97-AF65-F5344CB8AC3E}">
        <p14:creationId xmlns:p14="http://schemas.microsoft.com/office/powerpoint/2010/main" xmlns="" val="450393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2C684045-96DE-4AEB-B65A-5097D1C5A9AB}" type="datetimeFigureOut">
              <a:rPr lang="en-CA" smtClean="0"/>
              <a:pPr/>
              <a:t>04/12/2014</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97AF5FD-A9F0-4B76-951F-9D7752348BF9}" type="slidenum">
              <a:rPr lang="en-CA" smtClean="0"/>
              <a:pPr/>
              <a:t>‹nº›</a:t>
            </a:fld>
            <a:endParaRPr lang="en-CA"/>
          </a:p>
        </p:txBody>
      </p:sp>
    </p:spTree>
    <p:extLst>
      <p:ext uri="{BB962C8B-B14F-4D97-AF65-F5344CB8AC3E}">
        <p14:creationId xmlns:p14="http://schemas.microsoft.com/office/powerpoint/2010/main" xmlns="" val="559625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684045-96DE-4AEB-B65A-5097D1C5A9AB}" type="datetimeFigureOut">
              <a:rPr lang="en-CA" smtClean="0"/>
              <a:pPr/>
              <a:t>04/12/2014</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97AF5FD-A9F0-4B76-951F-9D7752348BF9}" type="slidenum">
              <a:rPr lang="en-CA" smtClean="0"/>
              <a:pPr/>
              <a:t>‹nº›</a:t>
            </a:fld>
            <a:endParaRPr lang="en-CA"/>
          </a:p>
        </p:txBody>
      </p:sp>
    </p:spTree>
    <p:extLst>
      <p:ext uri="{BB962C8B-B14F-4D97-AF65-F5344CB8AC3E}">
        <p14:creationId xmlns:p14="http://schemas.microsoft.com/office/powerpoint/2010/main" xmlns="" val="418320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684045-96DE-4AEB-B65A-5097D1C5A9AB}" type="datetimeFigureOut">
              <a:rPr lang="en-CA" smtClean="0"/>
              <a:pPr/>
              <a:t>04/12/2014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97AF5FD-A9F0-4B76-951F-9D7752348BF9}" type="slidenum">
              <a:rPr lang="en-CA" smtClean="0"/>
              <a:pPr/>
              <a:t>‹nº›</a:t>
            </a:fld>
            <a:endParaRPr lang="en-CA"/>
          </a:p>
        </p:txBody>
      </p:sp>
    </p:spTree>
    <p:extLst>
      <p:ext uri="{BB962C8B-B14F-4D97-AF65-F5344CB8AC3E}">
        <p14:creationId xmlns:p14="http://schemas.microsoft.com/office/powerpoint/2010/main" xmlns="" val="628801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684045-96DE-4AEB-B65A-5097D1C5A9AB}" type="datetimeFigureOut">
              <a:rPr lang="en-CA" smtClean="0"/>
              <a:pPr/>
              <a:t>04/12/2014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97AF5FD-A9F0-4B76-951F-9D7752348BF9}" type="slidenum">
              <a:rPr lang="en-CA" smtClean="0"/>
              <a:pPr/>
              <a:t>‹nº›</a:t>
            </a:fld>
            <a:endParaRPr lang="en-CA"/>
          </a:p>
        </p:txBody>
      </p:sp>
    </p:spTree>
    <p:extLst>
      <p:ext uri="{BB962C8B-B14F-4D97-AF65-F5344CB8AC3E}">
        <p14:creationId xmlns:p14="http://schemas.microsoft.com/office/powerpoint/2010/main" xmlns="" val="3384852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C684045-96DE-4AEB-B65A-5097D1C5A9AB}" type="datetimeFigureOut">
              <a:rPr lang="en-CA" smtClean="0"/>
              <a:pPr/>
              <a:t>04/12/2014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97AF5FD-A9F0-4B76-951F-9D7752348BF9}" type="slidenum">
              <a:rPr lang="en-CA" smtClean="0"/>
              <a:pPr/>
              <a:t>‹nº›</a:t>
            </a:fld>
            <a:endParaRPr lang="en-CA"/>
          </a:p>
        </p:txBody>
      </p:sp>
    </p:spTree>
    <p:extLst>
      <p:ext uri="{BB962C8B-B14F-4D97-AF65-F5344CB8AC3E}">
        <p14:creationId xmlns:p14="http://schemas.microsoft.com/office/powerpoint/2010/main" xmlns="" val="1487524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C684045-96DE-4AEB-B65A-5097D1C5A9AB}" type="datetimeFigureOut">
              <a:rPr lang="en-CA" smtClean="0"/>
              <a:pPr/>
              <a:t>04/12/2014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97AF5FD-A9F0-4B76-951F-9D7752348BF9}" type="slidenum">
              <a:rPr lang="en-CA" smtClean="0"/>
              <a:pPr/>
              <a:t>‹nº›</a:t>
            </a:fld>
            <a:endParaRPr lang="en-CA"/>
          </a:p>
        </p:txBody>
      </p:sp>
    </p:spTree>
    <p:extLst>
      <p:ext uri="{BB962C8B-B14F-4D97-AF65-F5344CB8AC3E}">
        <p14:creationId xmlns:p14="http://schemas.microsoft.com/office/powerpoint/2010/main" xmlns="" val="2011212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7FC995C-0DC5-4764-9A60-6C393D3D607A}" type="slidenum">
              <a:rPr lang="en-US"/>
              <a:pPr>
                <a:defRPr/>
              </a:pPr>
              <a:t>‹nº›</a:t>
            </a:fld>
            <a:endParaRPr lang="en-US"/>
          </a:p>
        </p:txBody>
      </p:sp>
    </p:spTree>
    <p:extLst>
      <p:ext uri="{BB962C8B-B14F-4D97-AF65-F5344CB8AC3E}">
        <p14:creationId xmlns:p14="http://schemas.microsoft.com/office/powerpoint/2010/main" xmlns="" val="375334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684045-96DE-4AEB-B65A-5097D1C5A9AB}" type="datetimeFigureOut">
              <a:rPr lang="en-CA" smtClean="0"/>
              <a:pPr/>
              <a:t>04/12/2014</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AF5FD-A9F0-4B76-951F-9D7752348BF9}" type="slidenum">
              <a:rPr lang="en-CA" smtClean="0"/>
              <a:pPr/>
              <a:t>‹nº›</a:t>
            </a:fld>
            <a:endParaRPr lang="en-CA"/>
          </a:p>
        </p:txBody>
      </p:sp>
    </p:spTree>
    <p:extLst>
      <p:ext uri="{BB962C8B-B14F-4D97-AF65-F5344CB8AC3E}">
        <p14:creationId xmlns:p14="http://schemas.microsoft.com/office/powerpoint/2010/main" xmlns="" val="1905072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Documento_do_Microsoft_Office_Word_97_-_20031.doc"/><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500776"/>
          </a:xfrm>
        </p:spPr>
        <p:txBody>
          <a:bodyPr>
            <a:normAutofit/>
          </a:bodyPr>
          <a:lstStyle/>
          <a:p>
            <a:r>
              <a:rPr lang="en-CA" b="1" dirty="0" smtClean="0">
                <a:solidFill>
                  <a:schemeClr val="tx2"/>
                </a:solidFill>
              </a:rPr>
              <a:t>The touchstone of good residential/ group home care</a:t>
            </a:r>
            <a:endParaRPr lang="en-CA" b="1" dirty="0">
              <a:solidFill>
                <a:schemeClr val="tx2"/>
              </a:solidFill>
            </a:endParaRPr>
          </a:p>
        </p:txBody>
      </p:sp>
      <p:sp>
        <p:nvSpPr>
          <p:cNvPr id="3" name="Content Placeholder 2"/>
          <p:cNvSpPr>
            <a:spLocks noGrp="1"/>
          </p:cNvSpPr>
          <p:nvPr>
            <p:ph idx="1"/>
          </p:nvPr>
        </p:nvSpPr>
        <p:spPr>
          <a:xfrm>
            <a:off x="457200" y="2132856"/>
            <a:ext cx="8229600" cy="4191744"/>
          </a:xfrm>
        </p:spPr>
        <p:txBody>
          <a:bodyPr>
            <a:normAutofit/>
          </a:bodyPr>
          <a:lstStyle/>
          <a:p>
            <a:r>
              <a:rPr lang="en-CA" sz="2800" b="1" dirty="0" smtClean="0"/>
              <a:t>The struggle for congruence in service of the best interests of children</a:t>
            </a:r>
          </a:p>
          <a:p>
            <a:r>
              <a:rPr lang="en-CA" sz="2800" b="1" dirty="0" smtClean="0"/>
              <a:t>But all programs </a:t>
            </a:r>
            <a:r>
              <a:rPr lang="en-CA" sz="2800" b="1" u="sng" dirty="0" smtClean="0"/>
              <a:t>think</a:t>
            </a:r>
            <a:r>
              <a:rPr lang="en-CA" sz="2800" b="1" dirty="0" smtClean="0"/>
              <a:t> they are acting in the best interests of the children in care, when in fact many are not, or at least not consistently</a:t>
            </a:r>
          </a:p>
          <a:p>
            <a:r>
              <a:rPr lang="en-CA" sz="2800" b="1" dirty="0" smtClean="0"/>
              <a:t>Congruence means that there is consistency, reciprocity and coherence within and across all levels of agency functioning</a:t>
            </a:r>
            <a:endParaRPr lang="en-CA" sz="2800" b="1" dirty="0"/>
          </a:p>
        </p:txBody>
      </p:sp>
      <p:sp>
        <p:nvSpPr>
          <p:cNvPr id="4" name="Footer Placeholder 3"/>
          <p:cNvSpPr>
            <a:spLocks noGrp="1"/>
          </p:cNvSpPr>
          <p:nvPr>
            <p:ph type="ftr" sz="quarter" idx="11"/>
          </p:nvPr>
        </p:nvSpPr>
        <p:spPr/>
        <p:txBody>
          <a:bodyPr/>
          <a:lstStyle/>
          <a:p>
            <a:endParaRPr lang="en-CA" dirty="0"/>
          </a:p>
        </p:txBody>
      </p:sp>
    </p:spTree>
    <p:extLst>
      <p:ext uri="{BB962C8B-B14F-4D97-AF65-F5344CB8AC3E}">
        <p14:creationId xmlns:p14="http://schemas.microsoft.com/office/powerpoint/2010/main" xmlns="" val="1805502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b="1" dirty="0" smtClean="0"/>
              <a:t>Levels of Group Home Operation</a:t>
            </a:r>
            <a:endParaRPr lang="en-CA" b="1" dirty="0"/>
          </a:p>
        </p:txBody>
      </p:sp>
      <p:sp>
        <p:nvSpPr>
          <p:cNvPr id="3" name="Content Placeholder 2"/>
          <p:cNvSpPr>
            <a:spLocks noGrp="1"/>
          </p:cNvSpPr>
          <p:nvPr>
            <p:ph idx="1"/>
          </p:nvPr>
        </p:nvSpPr>
        <p:spPr/>
        <p:txBody>
          <a:bodyPr>
            <a:normAutofit/>
          </a:bodyPr>
          <a:lstStyle/>
          <a:p>
            <a:r>
              <a:rPr lang="en-CA" sz="4000" b="1" dirty="0" smtClean="0"/>
              <a:t>Extra-agency</a:t>
            </a:r>
          </a:p>
          <a:p>
            <a:r>
              <a:rPr lang="en-CA" sz="4000" b="1" dirty="0" smtClean="0"/>
              <a:t>Management/Leadership</a:t>
            </a:r>
          </a:p>
          <a:p>
            <a:r>
              <a:rPr lang="en-CA" sz="4000" b="1" dirty="0" smtClean="0"/>
              <a:t>Supervision and Clinical</a:t>
            </a:r>
          </a:p>
          <a:p>
            <a:r>
              <a:rPr lang="en-CA" sz="4000" b="1" dirty="0" err="1" smtClean="0"/>
              <a:t>Carework</a:t>
            </a:r>
            <a:r>
              <a:rPr lang="en-CA" sz="4000" b="1" dirty="0" smtClean="0"/>
              <a:t>/Teamwork</a:t>
            </a:r>
          </a:p>
          <a:p>
            <a:r>
              <a:rPr lang="en-CA" sz="4000" b="1" dirty="0" smtClean="0"/>
              <a:t>Child and Family</a:t>
            </a:r>
            <a:endParaRPr lang="en-CA" sz="4000" b="1" dirty="0"/>
          </a:p>
        </p:txBody>
      </p:sp>
    </p:spTree>
    <p:extLst>
      <p:ext uri="{BB962C8B-B14F-4D97-AF65-F5344CB8AC3E}">
        <p14:creationId xmlns:p14="http://schemas.microsoft.com/office/powerpoint/2010/main" xmlns="" val="127199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52128"/>
          </a:xfrm>
        </p:spPr>
        <p:txBody>
          <a:bodyPr/>
          <a:lstStyle/>
          <a:p>
            <a:r>
              <a:rPr lang="en-CA" b="1" dirty="0" smtClean="0">
                <a:solidFill>
                  <a:schemeClr val="tx2"/>
                </a:solidFill>
              </a:rPr>
              <a:t>Basic psycho-social processes</a:t>
            </a:r>
            <a:endParaRPr lang="en-CA" b="1" dirty="0">
              <a:solidFill>
                <a:schemeClr val="tx2"/>
              </a:solidFill>
            </a:endParaRPr>
          </a:p>
        </p:txBody>
      </p:sp>
      <p:sp>
        <p:nvSpPr>
          <p:cNvPr id="3" name="Content Placeholder 2"/>
          <p:cNvSpPr>
            <a:spLocks noGrp="1"/>
          </p:cNvSpPr>
          <p:nvPr>
            <p:ph idx="1"/>
          </p:nvPr>
        </p:nvSpPr>
        <p:spPr>
          <a:xfrm>
            <a:off x="395536" y="1484784"/>
            <a:ext cx="8229600" cy="4119736"/>
          </a:xfrm>
        </p:spPr>
        <p:txBody>
          <a:bodyPr>
            <a:noAutofit/>
          </a:bodyPr>
          <a:lstStyle/>
          <a:p>
            <a:r>
              <a:rPr lang="en-CA" sz="3200" b="1" dirty="0" smtClean="0"/>
              <a:t>Creating an extra-familial living environment </a:t>
            </a:r>
            <a:r>
              <a:rPr lang="en-CA" sz="3200" dirty="0" smtClean="0"/>
              <a:t>– the prime task of managers</a:t>
            </a:r>
          </a:p>
          <a:p>
            <a:endParaRPr lang="en-CA" sz="3200" dirty="0" smtClean="0"/>
          </a:p>
          <a:p>
            <a:r>
              <a:rPr lang="en-CA" sz="3200" b="1" dirty="0" smtClean="0"/>
              <a:t>Responding to pain and pain-based behaviour </a:t>
            </a:r>
            <a:r>
              <a:rPr lang="en-CA" sz="3200" dirty="0" smtClean="0"/>
              <a:t>– the key challenge for </a:t>
            </a:r>
            <a:r>
              <a:rPr lang="en-CA" sz="3200" dirty="0" err="1" smtClean="0"/>
              <a:t>careworkers</a:t>
            </a:r>
            <a:endParaRPr lang="en-CA" sz="3200" dirty="0" smtClean="0"/>
          </a:p>
          <a:p>
            <a:endParaRPr lang="en-CA" sz="3200" dirty="0" smtClean="0"/>
          </a:p>
          <a:p>
            <a:r>
              <a:rPr lang="en-CA" sz="3200" b="1" dirty="0" smtClean="0"/>
              <a:t>Developing a sense of normality </a:t>
            </a:r>
            <a:r>
              <a:rPr lang="en-CA" sz="3200" dirty="0" smtClean="0"/>
              <a:t>– the basic need for young people in care</a:t>
            </a:r>
            <a:endParaRPr lang="en-CA" sz="3200" dirty="0"/>
          </a:p>
        </p:txBody>
      </p:sp>
      <p:sp>
        <p:nvSpPr>
          <p:cNvPr id="4" name="Footer Placeholder 3"/>
          <p:cNvSpPr>
            <a:spLocks noGrp="1"/>
          </p:cNvSpPr>
          <p:nvPr>
            <p:ph type="ftr" sz="quarter" idx="11"/>
          </p:nvPr>
        </p:nvSpPr>
        <p:spPr/>
        <p:txBody>
          <a:bodyPr/>
          <a:lstStyle/>
          <a:p>
            <a:endParaRPr lang="en-CA" dirty="0"/>
          </a:p>
        </p:txBody>
      </p:sp>
    </p:spTree>
    <p:extLst>
      <p:ext uri="{BB962C8B-B14F-4D97-AF65-F5344CB8AC3E}">
        <p14:creationId xmlns:p14="http://schemas.microsoft.com/office/powerpoint/2010/main" xmlns="" val="199117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1728192"/>
          </a:xfrm>
        </p:spPr>
        <p:txBody>
          <a:bodyPr>
            <a:normAutofit/>
          </a:bodyPr>
          <a:lstStyle/>
          <a:p>
            <a:r>
              <a:rPr lang="en-CA" b="1" dirty="0" smtClean="0">
                <a:solidFill>
                  <a:schemeClr val="tx2"/>
                </a:solidFill>
              </a:rPr>
              <a:t>All positive changes can be traced to 11 interactional dynamics</a:t>
            </a:r>
            <a:endParaRPr lang="en-CA" b="1" dirty="0">
              <a:solidFill>
                <a:schemeClr val="tx2"/>
              </a:solidFill>
            </a:endParaRPr>
          </a:p>
        </p:txBody>
      </p:sp>
      <p:sp>
        <p:nvSpPr>
          <p:cNvPr id="3" name="Content Placeholder 2"/>
          <p:cNvSpPr>
            <a:spLocks noGrp="1"/>
          </p:cNvSpPr>
          <p:nvPr>
            <p:ph idx="1"/>
          </p:nvPr>
        </p:nvSpPr>
        <p:spPr>
          <a:xfrm>
            <a:off x="457200" y="2276872"/>
            <a:ext cx="8229600" cy="4464496"/>
          </a:xfrm>
        </p:spPr>
        <p:txBody>
          <a:bodyPr>
            <a:normAutofit/>
          </a:bodyPr>
          <a:lstStyle/>
          <a:p>
            <a:pPr lvl="0"/>
            <a:r>
              <a:rPr lang="en-US" dirty="0"/>
              <a:t>	</a:t>
            </a:r>
            <a:r>
              <a:rPr lang="en-US" sz="2800" b="1" dirty="0"/>
              <a:t>listening and responding with respect;</a:t>
            </a:r>
            <a:endParaRPr lang="en-CA" sz="2800" b="1" dirty="0"/>
          </a:p>
          <a:p>
            <a:pPr lvl="0"/>
            <a:r>
              <a:rPr lang="en-US" sz="2800" b="1" dirty="0"/>
              <a:t>	communicating a framework for </a:t>
            </a:r>
            <a:r>
              <a:rPr lang="en-US" sz="2800" b="1" dirty="0" smtClean="0"/>
              <a:t>	understanding</a:t>
            </a:r>
            <a:r>
              <a:rPr lang="en-US" sz="2800" b="1" dirty="0"/>
              <a:t>;</a:t>
            </a:r>
            <a:endParaRPr lang="en-CA" sz="2800" b="1" dirty="0"/>
          </a:p>
          <a:p>
            <a:pPr lvl="0"/>
            <a:r>
              <a:rPr lang="en-US" sz="2800" b="1" dirty="0"/>
              <a:t>	building rapport and relationship;</a:t>
            </a:r>
            <a:endParaRPr lang="en-CA" sz="2800" b="1" dirty="0"/>
          </a:p>
          <a:p>
            <a:pPr lvl="0"/>
            <a:r>
              <a:rPr lang="en-US" sz="2800" b="1" dirty="0"/>
              <a:t>	establishing structure, routine and </a:t>
            </a:r>
            <a:r>
              <a:rPr lang="en-US" sz="2800" b="1" dirty="0" smtClean="0"/>
              <a:t>	expectations</a:t>
            </a:r>
            <a:r>
              <a:rPr lang="en-US" sz="2800" b="1" dirty="0"/>
              <a:t>;</a:t>
            </a:r>
            <a:endParaRPr lang="en-CA" sz="2800" b="1" dirty="0"/>
          </a:p>
          <a:p>
            <a:pPr lvl="0"/>
            <a:r>
              <a:rPr lang="en-US" sz="2800" b="1" dirty="0"/>
              <a:t>	inspiring commitment;</a:t>
            </a:r>
            <a:endParaRPr lang="en-CA" sz="2800" b="1" dirty="0"/>
          </a:p>
          <a:p>
            <a:pPr lvl="0"/>
            <a:endParaRPr lang="en-CA" dirty="0"/>
          </a:p>
        </p:txBody>
      </p:sp>
      <p:sp>
        <p:nvSpPr>
          <p:cNvPr id="4" name="Footer Placeholder 3"/>
          <p:cNvSpPr>
            <a:spLocks noGrp="1"/>
          </p:cNvSpPr>
          <p:nvPr>
            <p:ph type="ftr" sz="quarter" idx="11"/>
          </p:nvPr>
        </p:nvSpPr>
        <p:spPr>
          <a:xfrm flipH="1">
            <a:off x="5004048" y="6356350"/>
            <a:ext cx="936104" cy="385018"/>
          </a:xfrm>
        </p:spPr>
        <p:txBody>
          <a:bodyPr/>
          <a:lstStyle/>
          <a:p>
            <a:endParaRPr lang="en-CA" dirty="0"/>
          </a:p>
        </p:txBody>
      </p:sp>
    </p:spTree>
    <p:extLst>
      <p:ext uri="{BB962C8B-B14F-4D97-AF65-F5344CB8AC3E}">
        <p14:creationId xmlns:p14="http://schemas.microsoft.com/office/powerpoint/2010/main" xmlns="" val="163633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26170"/>
          </a:xfrm>
        </p:spPr>
        <p:txBody>
          <a:bodyPr>
            <a:normAutofit/>
          </a:bodyPr>
          <a:lstStyle/>
          <a:p>
            <a:r>
              <a:rPr lang="en-CA" sz="4000" b="1" dirty="0" smtClean="0">
                <a:solidFill>
                  <a:schemeClr val="tx2"/>
                </a:solidFill>
              </a:rPr>
              <a:t>Interactional Dynamics (cont’d)</a:t>
            </a:r>
            <a:endParaRPr lang="en-CA" sz="4000" b="1" dirty="0">
              <a:solidFill>
                <a:schemeClr val="tx2"/>
              </a:solidFill>
            </a:endParaRPr>
          </a:p>
        </p:txBody>
      </p:sp>
      <p:sp>
        <p:nvSpPr>
          <p:cNvPr id="3" name="Content Placeholder 2"/>
          <p:cNvSpPr>
            <a:spLocks noGrp="1"/>
          </p:cNvSpPr>
          <p:nvPr>
            <p:ph idx="1"/>
          </p:nvPr>
        </p:nvSpPr>
        <p:spPr>
          <a:xfrm>
            <a:off x="457200" y="1556792"/>
            <a:ext cx="8229600" cy="4569371"/>
          </a:xfrm>
        </p:spPr>
        <p:txBody>
          <a:bodyPr>
            <a:normAutofit/>
          </a:bodyPr>
          <a:lstStyle/>
          <a:p>
            <a:pPr marL="457200" lvl="1" indent="0">
              <a:buNone/>
            </a:pPr>
            <a:endParaRPr lang="en-US" dirty="0" smtClean="0"/>
          </a:p>
          <a:p>
            <a:r>
              <a:rPr lang="en-US" sz="2800" b="1" dirty="0" smtClean="0"/>
              <a:t>      offering emotional and developmental                    	support;</a:t>
            </a:r>
          </a:p>
          <a:p>
            <a:r>
              <a:rPr lang="en-US" sz="2800" b="1" dirty="0"/>
              <a:t> </a:t>
            </a:r>
            <a:r>
              <a:rPr lang="en-US" sz="2800" b="1" dirty="0" smtClean="0"/>
              <a:t>     challenging </a:t>
            </a:r>
            <a:r>
              <a:rPr lang="en-US" sz="2800" b="1" dirty="0"/>
              <a:t>thinking and </a:t>
            </a:r>
            <a:r>
              <a:rPr lang="en-US" sz="2800" b="1" dirty="0" smtClean="0"/>
              <a:t>action;</a:t>
            </a:r>
            <a:endParaRPr lang="en-CA" sz="2800" b="1" dirty="0" smtClean="0"/>
          </a:p>
          <a:p>
            <a:pPr lvl="0"/>
            <a:r>
              <a:rPr lang="en-US" sz="2800" b="1" dirty="0" smtClean="0"/>
              <a:t>	sharing </a:t>
            </a:r>
            <a:r>
              <a:rPr lang="en-US" sz="2800" b="1" dirty="0"/>
              <a:t>power and decision-making;</a:t>
            </a:r>
            <a:endParaRPr lang="en-CA" sz="2800" b="1" dirty="0"/>
          </a:p>
          <a:p>
            <a:pPr lvl="0"/>
            <a:r>
              <a:rPr lang="en-US" sz="2800" b="1" dirty="0"/>
              <a:t>	respecting personal space and time;</a:t>
            </a:r>
            <a:endParaRPr lang="en-CA" sz="2800" b="1" dirty="0"/>
          </a:p>
          <a:p>
            <a:pPr lvl="0"/>
            <a:r>
              <a:rPr lang="en-US" sz="2800" b="1" dirty="0"/>
              <a:t>	discovering and uncovering potential; and</a:t>
            </a:r>
            <a:endParaRPr lang="en-CA" sz="2800" b="1" dirty="0"/>
          </a:p>
          <a:p>
            <a:pPr lvl="0"/>
            <a:r>
              <a:rPr lang="en-US" sz="2800" b="1" dirty="0"/>
              <a:t>	providing resources.</a:t>
            </a:r>
            <a:endParaRPr lang="en-CA" sz="2800" b="1" dirty="0"/>
          </a:p>
          <a:p>
            <a:endParaRPr lang="en-CA" dirty="0"/>
          </a:p>
        </p:txBody>
      </p:sp>
      <p:sp>
        <p:nvSpPr>
          <p:cNvPr id="4" name="Footer Placeholder 3"/>
          <p:cNvSpPr>
            <a:spLocks noGrp="1"/>
          </p:cNvSpPr>
          <p:nvPr>
            <p:ph type="ftr" sz="quarter" idx="11"/>
          </p:nvPr>
        </p:nvSpPr>
        <p:spPr/>
        <p:txBody>
          <a:bodyPr/>
          <a:lstStyle/>
          <a:p>
            <a:endParaRPr lang="en-CA" dirty="0"/>
          </a:p>
        </p:txBody>
      </p:sp>
    </p:spTree>
    <p:extLst>
      <p:ext uri="{BB962C8B-B14F-4D97-AF65-F5344CB8AC3E}">
        <p14:creationId xmlns:p14="http://schemas.microsoft.com/office/powerpoint/2010/main" xmlns="" val="371814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81000" y="304800"/>
            <a:ext cx="7935913" cy="1179984"/>
          </a:xfrm>
        </p:spPr>
        <p:txBody>
          <a:bodyPr>
            <a:normAutofit/>
          </a:bodyPr>
          <a:lstStyle/>
          <a:p>
            <a:pPr eaLnBrk="1" hangingPunct="1"/>
            <a:r>
              <a:rPr lang="en-US" sz="3300" b="1" dirty="0" smtClean="0">
                <a:solidFill>
                  <a:schemeClr val="tx2"/>
                </a:solidFill>
              </a:rPr>
              <a:t>The Framework Matrix for Understanding Group Home Life and Work</a:t>
            </a:r>
          </a:p>
        </p:txBody>
      </p:sp>
      <p:sp>
        <p:nvSpPr>
          <p:cNvPr id="20483" name="Rectangle 3"/>
          <p:cNvSpPr>
            <a:spLocks noGrp="1" noChangeArrowheads="1"/>
          </p:cNvSpPr>
          <p:nvPr>
            <p:ph type="body" sz="half" idx="1"/>
          </p:nvPr>
        </p:nvSpPr>
        <p:spPr>
          <a:xfrm>
            <a:off x="457200" y="1600200"/>
            <a:ext cx="4040188" cy="4525963"/>
          </a:xfrm>
        </p:spPr>
        <p:txBody>
          <a:bodyPr/>
          <a:lstStyle/>
          <a:p>
            <a:pPr marL="0" indent="0" eaLnBrk="1" hangingPunct="1">
              <a:buNone/>
            </a:pPr>
            <a:r>
              <a:rPr lang="en-US" sz="2800" dirty="0" smtClean="0"/>
              <a:t>	</a:t>
            </a:r>
          </a:p>
        </p:txBody>
      </p:sp>
      <p:graphicFrame>
        <p:nvGraphicFramePr>
          <p:cNvPr id="20484" name="Object 4"/>
          <p:cNvGraphicFramePr>
            <a:graphicFrameLocks noGrp="1" noChangeAspect="1"/>
          </p:cNvGraphicFramePr>
          <p:nvPr>
            <p:ph sz="half" idx="2"/>
          </p:nvPr>
        </p:nvGraphicFramePr>
        <p:xfrm>
          <a:off x="1219200" y="1371600"/>
          <a:ext cx="6324600" cy="5029200"/>
        </p:xfrm>
        <a:graphic>
          <a:graphicData uri="http://schemas.openxmlformats.org/presentationml/2006/ole">
            <p:oleObj spid="_x0000_s1026" name="Document" r:id="rId3" imgW="8635465" imgH="7088789" progId="Word.Document.8">
              <p:embed/>
            </p:oleObj>
          </a:graphicData>
        </a:graphic>
      </p:graphicFrame>
    </p:spTree>
    <p:extLst>
      <p:ext uri="{BB962C8B-B14F-4D97-AF65-F5344CB8AC3E}">
        <p14:creationId xmlns:p14="http://schemas.microsoft.com/office/powerpoint/2010/main" xmlns="" val="3905289134"/>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1080120"/>
          </a:xfrm>
        </p:spPr>
        <p:txBody>
          <a:bodyPr>
            <a:normAutofit fontScale="90000"/>
          </a:bodyPr>
          <a:lstStyle/>
          <a:p>
            <a:r>
              <a:rPr lang="en-CA" sz="4000" b="1" dirty="0" smtClean="0">
                <a:solidFill>
                  <a:schemeClr val="tx2"/>
                </a:solidFill>
              </a:rPr>
              <a:t>Moving from “last resort” to positive option in the system of care</a:t>
            </a:r>
            <a:endParaRPr lang="en-CA" sz="4000" b="1" dirty="0">
              <a:solidFill>
                <a:schemeClr val="tx2"/>
              </a:solidFill>
            </a:endParaRPr>
          </a:p>
        </p:txBody>
      </p:sp>
      <p:sp>
        <p:nvSpPr>
          <p:cNvPr id="3" name="Content Placeholder 2"/>
          <p:cNvSpPr>
            <a:spLocks noGrp="1"/>
          </p:cNvSpPr>
          <p:nvPr>
            <p:ph idx="1"/>
          </p:nvPr>
        </p:nvSpPr>
        <p:spPr>
          <a:xfrm>
            <a:off x="457200" y="1556792"/>
            <a:ext cx="8229600" cy="5184576"/>
          </a:xfrm>
        </p:spPr>
        <p:txBody>
          <a:bodyPr>
            <a:noAutofit/>
          </a:bodyPr>
          <a:lstStyle/>
          <a:p>
            <a:r>
              <a:rPr lang="en-CA" sz="2400" b="1" dirty="0" smtClean="0"/>
              <a:t>Placing workers need to accept that well-functioning group care is positive for the right young people, at the right time</a:t>
            </a:r>
          </a:p>
          <a:p>
            <a:r>
              <a:rPr lang="en-CA" sz="2400" b="1" dirty="0" smtClean="0"/>
              <a:t>There needs to be a move away from a mechanical formula for placement that leads to multiple foster home “breakdowns” before a residential placement</a:t>
            </a:r>
          </a:p>
          <a:p>
            <a:r>
              <a:rPr lang="en-CA" sz="2400" b="1" dirty="0" smtClean="0"/>
              <a:t>Child welfare systems need to invest in developing and maintaining well-functioning group care </a:t>
            </a:r>
          </a:p>
          <a:p>
            <a:r>
              <a:rPr lang="en-CA" sz="2400" b="1" dirty="0" smtClean="0"/>
              <a:t>Workers need to carefully assess the level of care, supervision and intensity required by youth</a:t>
            </a:r>
            <a:endParaRPr lang="en-CA" sz="2400" b="1" dirty="0"/>
          </a:p>
        </p:txBody>
      </p:sp>
      <p:sp>
        <p:nvSpPr>
          <p:cNvPr id="4" name="Footer Placeholder 3"/>
          <p:cNvSpPr>
            <a:spLocks noGrp="1"/>
          </p:cNvSpPr>
          <p:nvPr>
            <p:ph type="ftr" sz="quarter" idx="11"/>
          </p:nvPr>
        </p:nvSpPr>
        <p:spPr/>
        <p:txBody>
          <a:bodyPr/>
          <a:lstStyle/>
          <a:p>
            <a:endParaRPr lang="en-CA" dirty="0"/>
          </a:p>
        </p:txBody>
      </p:sp>
    </p:spTree>
    <p:extLst>
      <p:ext uri="{BB962C8B-B14F-4D97-AF65-F5344CB8AC3E}">
        <p14:creationId xmlns:p14="http://schemas.microsoft.com/office/powerpoint/2010/main" xmlns="" val="58313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36680"/>
          </a:xfrm>
        </p:spPr>
        <p:txBody>
          <a:bodyPr>
            <a:normAutofit fontScale="90000"/>
          </a:bodyPr>
          <a:lstStyle/>
          <a:p>
            <a:r>
              <a:rPr lang="en-CA" sz="4400" b="1" dirty="0" smtClean="0"/>
              <a:t>The challenge of decision rules</a:t>
            </a:r>
            <a:endParaRPr lang="en-CA" sz="4400" b="1" dirty="0"/>
          </a:p>
        </p:txBody>
      </p:sp>
      <p:sp>
        <p:nvSpPr>
          <p:cNvPr id="3" name="Content Placeholder 2"/>
          <p:cNvSpPr>
            <a:spLocks noGrp="1"/>
          </p:cNvSpPr>
          <p:nvPr>
            <p:ph idx="1"/>
          </p:nvPr>
        </p:nvSpPr>
        <p:spPr>
          <a:xfrm>
            <a:off x="457200" y="1340768"/>
            <a:ext cx="8229600" cy="5400600"/>
          </a:xfrm>
        </p:spPr>
        <p:txBody>
          <a:bodyPr>
            <a:normAutofit/>
          </a:bodyPr>
          <a:lstStyle/>
          <a:p>
            <a:pPr marL="0" indent="0">
              <a:buNone/>
            </a:pPr>
            <a:r>
              <a:rPr lang="en-CA" sz="2800" b="1" dirty="0"/>
              <a:t>For example:</a:t>
            </a:r>
          </a:p>
          <a:p>
            <a:r>
              <a:rPr lang="en-CA" sz="2800" b="1" dirty="0"/>
              <a:t>All children have a right to live in a family </a:t>
            </a:r>
            <a:r>
              <a:rPr lang="en-CA" sz="2800" b="1" dirty="0">
                <a:solidFill>
                  <a:schemeClr val="tx2"/>
                </a:solidFill>
              </a:rPr>
              <a:t>(except those who can’t)</a:t>
            </a:r>
          </a:p>
          <a:p>
            <a:r>
              <a:rPr lang="en-CA" sz="2800" b="1" dirty="0"/>
              <a:t>Try (all) less intrusive services before more intrusive alternatives </a:t>
            </a:r>
            <a:r>
              <a:rPr lang="en-CA" sz="2800" b="1" dirty="0">
                <a:solidFill>
                  <a:schemeClr val="tx2"/>
                </a:solidFill>
              </a:rPr>
              <a:t>(but less intrusive for whom?)</a:t>
            </a:r>
          </a:p>
          <a:p>
            <a:r>
              <a:rPr lang="en-CA" sz="2800" b="1" dirty="0"/>
              <a:t>Place a child in residential care only as a last resort </a:t>
            </a:r>
            <a:r>
              <a:rPr lang="en-CA" sz="2800" b="1" dirty="0">
                <a:solidFill>
                  <a:schemeClr val="tx2"/>
                </a:solidFill>
              </a:rPr>
              <a:t>(which may mean years of misplacements and pain)</a:t>
            </a:r>
          </a:p>
          <a:p>
            <a:r>
              <a:rPr lang="en-CA" sz="2800" b="1" dirty="0"/>
              <a:t>Every child has a right to permanency and stability </a:t>
            </a:r>
            <a:r>
              <a:rPr lang="en-CA" sz="2800" b="1" dirty="0">
                <a:solidFill>
                  <a:schemeClr val="tx2"/>
                </a:solidFill>
              </a:rPr>
              <a:t>(but what do we do to ready them for such a place?)</a:t>
            </a:r>
          </a:p>
          <a:p>
            <a:r>
              <a:rPr lang="en-CA" sz="2800" b="1" dirty="0"/>
              <a:t>Others?</a:t>
            </a:r>
          </a:p>
          <a:p>
            <a:endParaRPr lang="en-CA" dirty="0"/>
          </a:p>
        </p:txBody>
      </p:sp>
    </p:spTree>
    <p:extLst>
      <p:ext uri="{BB962C8B-B14F-4D97-AF65-F5344CB8AC3E}">
        <p14:creationId xmlns:p14="http://schemas.microsoft.com/office/powerpoint/2010/main" xmlns="" val="313657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a:xfrm>
            <a:off x="395536" y="692696"/>
            <a:ext cx="8229600" cy="5775920"/>
          </a:xfrm>
        </p:spPr>
        <p:txBody>
          <a:bodyPr>
            <a:normAutofit lnSpcReduction="10000"/>
          </a:bodyPr>
          <a:lstStyle/>
          <a:p>
            <a:pPr marL="0" indent="0">
              <a:buNone/>
            </a:pPr>
            <a:r>
              <a:rPr lang="en-CA" sz="3200" b="1" dirty="0" smtClean="0"/>
              <a:t>We are at an exciting time in the evolution of our understanding of why some young people struggle with the challenges of everyday life…</a:t>
            </a:r>
          </a:p>
          <a:p>
            <a:pPr marL="0" indent="0">
              <a:buNone/>
            </a:pPr>
            <a:endParaRPr lang="en-CA" sz="3200" b="1" dirty="0"/>
          </a:p>
          <a:p>
            <a:pPr marL="0" indent="0">
              <a:buNone/>
            </a:pPr>
            <a:r>
              <a:rPr lang="en-CA" sz="3200" b="1" dirty="0"/>
              <a:t>a</a:t>
            </a:r>
            <a:r>
              <a:rPr lang="en-CA" sz="3200" b="1" dirty="0" smtClean="0"/>
              <a:t>nd the role quality residential care for young people can play in helping these young people to turn around and learn to self-regulate. </a:t>
            </a:r>
            <a:endParaRPr lang="en-CA" sz="3200" b="1" dirty="0"/>
          </a:p>
          <a:p>
            <a:pPr marL="0" indent="0">
              <a:buNone/>
            </a:pPr>
            <a:endParaRPr lang="en-CA" sz="3200" b="1" dirty="0" smtClean="0"/>
          </a:p>
          <a:p>
            <a:pPr marL="0" indent="0">
              <a:buNone/>
            </a:pPr>
            <a:r>
              <a:rPr lang="en-CA" sz="3200" b="1" i="1" dirty="0" smtClean="0">
                <a:solidFill>
                  <a:schemeClr val="tx2"/>
                </a:solidFill>
              </a:rPr>
              <a:t>Therapeutic residential care </a:t>
            </a:r>
            <a:r>
              <a:rPr lang="en-CA" sz="3200" b="1" dirty="0" smtClean="0"/>
              <a:t>is the term being used internationally for trauma-informed and therapeutic relationship-based approaches</a:t>
            </a:r>
            <a:endParaRPr lang="en-CA" sz="3200" b="1" dirty="0"/>
          </a:p>
          <a:p>
            <a:pPr marL="0" indent="0">
              <a:buNone/>
            </a:pPr>
            <a:endParaRPr lang="en-CA" sz="3200" dirty="0"/>
          </a:p>
          <a:p>
            <a:pPr marL="0" indent="0">
              <a:buNone/>
            </a:pPr>
            <a:endParaRPr lang="en-CA" sz="3200" dirty="0" smtClean="0"/>
          </a:p>
          <a:p>
            <a:pPr marL="0" indent="0">
              <a:buNone/>
            </a:pPr>
            <a:endParaRPr lang="en-CA" sz="3200" dirty="0"/>
          </a:p>
          <a:p>
            <a:pPr marL="0" indent="0">
              <a:buNone/>
            </a:pPr>
            <a:endParaRPr lang="en-CA" sz="3200" dirty="0"/>
          </a:p>
        </p:txBody>
      </p:sp>
    </p:spTree>
    <p:extLst>
      <p:ext uri="{BB962C8B-B14F-4D97-AF65-F5344CB8AC3E}">
        <p14:creationId xmlns:p14="http://schemas.microsoft.com/office/powerpoint/2010/main" xmlns="" val="3045173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a:xfrm>
            <a:off x="232012" y="764704"/>
            <a:ext cx="8588460" cy="5361459"/>
          </a:xfrm>
        </p:spPr>
        <p:txBody>
          <a:bodyPr>
            <a:normAutofit/>
          </a:bodyPr>
          <a:lstStyle/>
          <a:p>
            <a:pPr marL="0" indent="0">
              <a:buNone/>
            </a:pPr>
            <a:r>
              <a:rPr lang="en-CA" sz="3200" b="1" dirty="0" smtClean="0"/>
              <a:t>A recent development is the convergence of the emerging field of </a:t>
            </a:r>
            <a:r>
              <a:rPr lang="en-CA" sz="3200" b="1" dirty="0" err="1" smtClean="0"/>
              <a:t>neuro</a:t>
            </a:r>
            <a:r>
              <a:rPr lang="en-CA" sz="3200" b="1" dirty="0" smtClean="0"/>
              <a:t>-biology and child and youth care</a:t>
            </a:r>
          </a:p>
          <a:p>
            <a:pPr>
              <a:buFont typeface="Arial" charset="0"/>
              <a:buChar char="•"/>
            </a:pPr>
            <a:endParaRPr lang="en-CA" b="1" dirty="0" smtClean="0"/>
          </a:p>
          <a:p>
            <a:pPr marL="0" indent="0">
              <a:buNone/>
            </a:pPr>
            <a:r>
              <a:rPr lang="en-CA" sz="3200" b="1" dirty="0" smtClean="0"/>
              <a:t>Especially the work of Bruce Perry </a:t>
            </a:r>
            <a:r>
              <a:rPr lang="en-CA" sz="2400" b="1" dirty="0" smtClean="0"/>
              <a:t>(MD, PhD)</a:t>
            </a:r>
          </a:p>
          <a:p>
            <a:pPr>
              <a:buFont typeface="Arial" charset="0"/>
              <a:buChar char="•"/>
            </a:pPr>
            <a:endParaRPr lang="en-CA" dirty="0" smtClean="0"/>
          </a:p>
          <a:p>
            <a:pPr marL="0" indent="0">
              <a:buNone/>
            </a:pPr>
            <a:endParaRPr lang="en-CA" dirty="0"/>
          </a:p>
          <a:p>
            <a:pPr marL="0" indent="0">
              <a:buNone/>
            </a:pPr>
            <a:endParaRPr lang="en-CA" dirty="0"/>
          </a:p>
          <a:p>
            <a:pPr marL="0" indent="0">
              <a:buNone/>
            </a:pPr>
            <a:endParaRPr lang="en-CA" dirty="0"/>
          </a:p>
        </p:txBody>
      </p:sp>
      <p:pic>
        <p:nvPicPr>
          <p:cNvPr id="3074" name="Picture 2" descr="C:\Users\janglin\Pictures\Bruce Perry images.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03848" y="3545632"/>
            <a:ext cx="2510780" cy="331236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200671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08688"/>
          </a:xfrm>
        </p:spPr>
        <p:txBody>
          <a:bodyPr>
            <a:normAutofit/>
          </a:bodyPr>
          <a:lstStyle/>
          <a:p>
            <a:r>
              <a:rPr lang="en-CA" sz="3600" b="1" dirty="0" smtClean="0">
                <a:solidFill>
                  <a:schemeClr val="tx2"/>
                </a:solidFill>
              </a:rPr>
              <a:t>Brain research is now demonstrating that:</a:t>
            </a:r>
            <a:endParaRPr lang="en-CA" sz="3600" b="1" dirty="0">
              <a:solidFill>
                <a:schemeClr val="tx2"/>
              </a:solidFill>
            </a:endParaRPr>
          </a:p>
        </p:txBody>
      </p:sp>
      <p:sp>
        <p:nvSpPr>
          <p:cNvPr id="3" name="Content Placeholder 2"/>
          <p:cNvSpPr>
            <a:spLocks noGrp="1"/>
          </p:cNvSpPr>
          <p:nvPr>
            <p:ph idx="1"/>
          </p:nvPr>
        </p:nvSpPr>
        <p:spPr>
          <a:xfrm>
            <a:off x="251520" y="1844824"/>
            <a:ext cx="8589640" cy="4680520"/>
          </a:xfrm>
        </p:spPr>
        <p:txBody>
          <a:bodyPr>
            <a:normAutofit fontScale="92500"/>
          </a:bodyPr>
          <a:lstStyle/>
          <a:p>
            <a:r>
              <a:rPr lang="en-CA" b="1" dirty="0" smtClean="0"/>
              <a:t>Early childhood traumas alter the development of neural pathways in the brain;</a:t>
            </a:r>
          </a:p>
          <a:p>
            <a:pPr marL="0" indent="0">
              <a:buNone/>
            </a:pPr>
            <a:endParaRPr lang="en-CA" b="1" dirty="0" smtClean="0"/>
          </a:p>
          <a:p>
            <a:r>
              <a:rPr lang="en-CA" b="1" dirty="0" smtClean="0"/>
              <a:t>but thanks to </a:t>
            </a:r>
            <a:r>
              <a:rPr lang="en-CA" b="1" i="1" dirty="0" smtClean="0">
                <a:solidFill>
                  <a:schemeClr val="tx2"/>
                </a:solidFill>
              </a:rPr>
              <a:t>neuroplasticity</a:t>
            </a:r>
            <a:r>
              <a:rPr lang="en-CA" b="1" dirty="0" smtClean="0"/>
              <a:t>, consistent, nurturing caregiving over the course of everyday life can help to create new pathways;</a:t>
            </a:r>
          </a:p>
          <a:p>
            <a:pPr marL="0" indent="0">
              <a:buNone/>
            </a:pPr>
            <a:endParaRPr lang="en-CA" b="1" dirty="0" smtClean="0"/>
          </a:p>
          <a:p>
            <a:r>
              <a:rPr lang="en-CA" b="1" dirty="0"/>
              <a:t>t</a:t>
            </a:r>
            <a:r>
              <a:rPr lang="en-CA" b="1" dirty="0" smtClean="0"/>
              <a:t>hrough creating a sense of safety, human connections and “scaffolding” for self-regulation. </a:t>
            </a:r>
            <a:endParaRPr lang="en-CA" b="1" dirty="0"/>
          </a:p>
        </p:txBody>
      </p:sp>
    </p:spTree>
    <p:extLst>
      <p:ext uri="{BB962C8B-B14F-4D97-AF65-F5344CB8AC3E}">
        <p14:creationId xmlns:p14="http://schemas.microsoft.com/office/powerpoint/2010/main" xmlns="" val="226584032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dirty="0"/>
          </a:p>
        </p:txBody>
      </p:sp>
      <p:pic>
        <p:nvPicPr>
          <p:cNvPr id="4098" name="Picture 2" descr="C:\Users\janglin\Pictures\Brain photos %20scan.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762000"/>
            <a:ext cx="9144000" cy="5334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5669080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7"/>
            <a:ext cx="8229600" cy="1368151"/>
          </a:xfrm>
        </p:spPr>
        <p:txBody>
          <a:bodyPr>
            <a:normAutofit fontScale="90000"/>
          </a:bodyPr>
          <a:lstStyle/>
          <a:p>
            <a:r>
              <a:rPr lang="en-CA" sz="4000" b="1" dirty="0" smtClean="0"/>
              <a:t/>
            </a:r>
            <a:br>
              <a:rPr lang="en-CA" sz="4000" b="1" dirty="0" smtClean="0"/>
            </a:br>
            <a:r>
              <a:rPr lang="en-CA" sz="4000" b="1" dirty="0"/>
              <a:t/>
            </a:r>
            <a:br>
              <a:rPr lang="en-CA" sz="4000" b="1" dirty="0"/>
            </a:br>
            <a:r>
              <a:rPr lang="en-CA" sz="4000" b="1" dirty="0" smtClean="0"/>
              <a:t/>
            </a:r>
            <a:br>
              <a:rPr lang="en-CA" sz="4000" b="1" dirty="0" smtClean="0"/>
            </a:br>
            <a:r>
              <a:rPr lang="en-CA" sz="4000" b="1" dirty="0" smtClean="0"/>
              <a:t>Dr</a:t>
            </a:r>
            <a:r>
              <a:rPr lang="en-CA" sz="4000" b="1" dirty="0"/>
              <a:t>. Perry’s  research has demonstrated </a:t>
            </a:r>
            <a:r>
              <a:rPr lang="en-CA" sz="4000" b="1" dirty="0" smtClean="0"/>
              <a:t>the importance of therapeutic relationships in healing the effects of childhood trauma</a:t>
            </a:r>
            <a:r>
              <a:rPr lang="en-CA" b="1" dirty="0"/>
              <a:t/>
            </a:r>
            <a:br>
              <a:rPr lang="en-CA" b="1" dirty="0"/>
            </a:br>
            <a:endParaRPr lang="en-CA" dirty="0"/>
          </a:p>
        </p:txBody>
      </p:sp>
      <p:sp>
        <p:nvSpPr>
          <p:cNvPr id="3" name="Content Placeholder 2"/>
          <p:cNvSpPr>
            <a:spLocks noGrp="1"/>
          </p:cNvSpPr>
          <p:nvPr>
            <p:ph idx="1"/>
          </p:nvPr>
        </p:nvSpPr>
        <p:spPr>
          <a:xfrm>
            <a:off x="611560" y="1988840"/>
            <a:ext cx="8229600" cy="4869160"/>
          </a:xfrm>
        </p:spPr>
        <p:txBody>
          <a:bodyPr>
            <a:normAutofit fontScale="25000" lnSpcReduction="20000"/>
          </a:bodyPr>
          <a:lstStyle/>
          <a:p>
            <a:endParaRPr lang="en-CA" sz="6700" b="1" dirty="0" smtClean="0"/>
          </a:p>
          <a:p>
            <a:endParaRPr lang="en-CA" sz="6700" b="1" dirty="0">
              <a:solidFill>
                <a:schemeClr val="tx2"/>
              </a:solidFill>
            </a:endParaRPr>
          </a:p>
          <a:p>
            <a:pPr marL="0" indent="0">
              <a:buNone/>
            </a:pPr>
            <a:r>
              <a:rPr lang="en-CA" sz="12800" b="1" i="1" dirty="0" smtClean="0"/>
              <a:t>“We learned that some of the most therapeutic experiences do not take place in “therapy”, but in naturally occurring healthy relationships… “ (p.70)</a:t>
            </a:r>
          </a:p>
          <a:p>
            <a:endParaRPr lang="en-CA" sz="6700" b="1" dirty="0" smtClean="0"/>
          </a:p>
          <a:p>
            <a:endParaRPr lang="en-CA" sz="6700" b="1" dirty="0"/>
          </a:p>
          <a:p>
            <a:pPr marL="0" indent="0">
              <a:buNone/>
            </a:pPr>
            <a:r>
              <a:rPr lang="en-CA" sz="12800" b="1" dirty="0" smtClean="0"/>
              <a:t>“</a:t>
            </a:r>
            <a:r>
              <a:rPr lang="en-CA" sz="12800" b="1" i="1" dirty="0" smtClean="0"/>
              <a:t>People, not programs, change people.” </a:t>
            </a:r>
            <a:r>
              <a:rPr lang="en-CA" sz="12800" b="1" dirty="0" smtClean="0"/>
              <a:t>(p. 80</a:t>
            </a:r>
            <a:r>
              <a:rPr lang="en-CA" sz="9800" b="1" dirty="0" smtClean="0"/>
              <a:t>)</a:t>
            </a:r>
          </a:p>
          <a:p>
            <a:pPr marL="0" indent="0">
              <a:buNone/>
            </a:pPr>
            <a:endParaRPr lang="en-CA" sz="9600" dirty="0" smtClean="0"/>
          </a:p>
          <a:p>
            <a:pPr marL="0" indent="0">
              <a:buNone/>
            </a:pPr>
            <a:r>
              <a:rPr lang="en-CA" sz="9600" dirty="0" smtClean="0"/>
              <a:t>[From: </a:t>
            </a:r>
            <a:r>
              <a:rPr lang="en-CA" sz="9600" i="1" dirty="0" smtClean="0"/>
              <a:t>The </a:t>
            </a:r>
            <a:r>
              <a:rPr lang="en-CA" sz="9600" i="1" dirty="0"/>
              <a:t>Boy Who was Raised as  a Dog</a:t>
            </a:r>
            <a:r>
              <a:rPr lang="en-CA" sz="9600" dirty="0"/>
              <a:t>, by Bruce Perry and Maia </a:t>
            </a:r>
            <a:r>
              <a:rPr lang="en-CA" sz="9600" dirty="0" err="1"/>
              <a:t>Szalavitz</a:t>
            </a:r>
            <a:r>
              <a:rPr lang="en-CA" sz="9600" dirty="0"/>
              <a:t>, (2006) New York: Basic </a:t>
            </a:r>
            <a:r>
              <a:rPr lang="en-CA" sz="9600" dirty="0" smtClean="0"/>
              <a:t>Books]</a:t>
            </a:r>
            <a:endParaRPr lang="en-CA" sz="9600" b="1" dirty="0" smtClean="0"/>
          </a:p>
          <a:p>
            <a:pPr marL="0" indent="0">
              <a:buNone/>
            </a:pPr>
            <a:endParaRPr lang="en-CA" sz="4000" dirty="0"/>
          </a:p>
          <a:p>
            <a:pPr marL="0" indent="0">
              <a:buNone/>
            </a:pPr>
            <a:r>
              <a:rPr lang="en-CA" dirty="0" smtClean="0"/>
              <a:t>						</a:t>
            </a:r>
            <a:endParaRPr lang="en-CA" dirty="0"/>
          </a:p>
        </p:txBody>
      </p:sp>
    </p:spTree>
    <p:extLst>
      <p:ext uri="{BB962C8B-B14F-4D97-AF65-F5344CB8AC3E}">
        <p14:creationId xmlns:p14="http://schemas.microsoft.com/office/powerpoint/2010/main" xmlns="" val="38142639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a:xfrm>
            <a:off x="467544" y="764704"/>
            <a:ext cx="8229600" cy="5904656"/>
          </a:xfrm>
        </p:spPr>
        <p:txBody>
          <a:bodyPr>
            <a:normAutofit/>
          </a:bodyPr>
          <a:lstStyle/>
          <a:p>
            <a:pPr marL="0" indent="0">
              <a:buNone/>
            </a:pPr>
            <a:r>
              <a:rPr lang="en-CA" sz="2800" b="1" dirty="0"/>
              <a:t>T</a:t>
            </a:r>
            <a:r>
              <a:rPr lang="en-CA" sz="2800" b="1" dirty="0" smtClean="0"/>
              <a:t>here is growing international evidence that implementing strong therapeutic residential care models is having a positive impact on the quality of care provided and the child outcomes being achieved.</a:t>
            </a:r>
          </a:p>
          <a:p>
            <a:pPr marL="0" indent="0">
              <a:buNone/>
            </a:pPr>
            <a:endParaRPr lang="en-CA" sz="2800" b="1" dirty="0"/>
          </a:p>
          <a:p>
            <a:pPr marL="0" indent="0">
              <a:buNone/>
            </a:pPr>
            <a:r>
              <a:rPr lang="en-CA" sz="2800" b="1" dirty="0" smtClean="0"/>
              <a:t>Strong models target the whole residential agency (and preferably the child protection system) to implement a principle-based approach that truly serves the best interests of children. </a:t>
            </a:r>
          </a:p>
          <a:p>
            <a:pPr marL="0" indent="0">
              <a:buNone/>
            </a:pPr>
            <a:endParaRPr lang="en-CA" sz="2800" b="1" dirty="0"/>
          </a:p>
          <a:p>
            <a:pPr marL="0" indent="0">
              <a:buNone/>
            </a:pPr>
            <a:r>
              <a:rPr lang="en-CA" sz="2800" b="1" dirty="0" smtClean="0"/>
              <a:t>An effective system needs to be congruent within and across all levels</a:t>
            </a:r>
          </a:p>
          <a:p>
            <a:pPr marL="0" indent="0">
              <a:buNone/>
            </a:pPr>
            <a:endParaRPr lang="en-CA" dirty="0"/>
          </a:p>
          <a:p>
            <a:pPr marL="0" indent="0">
              <a:buNone/>
            </a:pPr>
            <a:endParaRPr lang="en-CA" dirty="0"/>
          </a:p>
        </p:txBody>
      </p:sp>
    </p:spTree>
    <p:extLst>
      <p:ext uri="{BB962C8B-B14F-4D97-AF65-F5344CB8AC3E}">
        <p14:creationId xmlns:p14="http://schemas.microsoft.com/office/powerpoint/2010/main" xmlns="" val="2716643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a:xfrm>
            <a:off x="467544" y="548680"/>
            <a:ext cx="8229600" cy="6309320"/>
          </a:xfrm>
        </p:spPr>
        <p:txBody>
          <a:bodyPr>
            <a:normAutofit fontScale="92500" lnSpcReduction="20000"/>
          </a:bodyPr>
          <a:lstStyle/>
          <a:p>
            <a:pPr marL="0" indent="0">
              <a:buNone/>
            </a:pPr>
            <a:r>
              <a:rPr lang="en-CA" sz="2800" b="1" dirty="0" smtClean="0"/>
              <a:t>So, what is the evidence for its effectiveness?</a:t>
            </a:r>
          </a:p>
          <a:p>
            <a:endParaRPr lang="en-CA" b="1" dirty="0"/>
          </a:p>
          <a:p>
            <a:r>
              <a:rPr lang="en-CA" b="1" dirty="0" smtClean="0"/>
              <a:t>The criteria for “evidence-based practice” are based on the medical drug-trial model, and require “randomized control trials” (RCTs) which are expensive, challenging and raise ethical issues to do in residential care. </a:t>
            </a:r>
          </a:p>
          <a:p>
            <a:endParaRPr lang="en-CA" b="1" dirty="0" smtClean="0"/>
          </a:p>
          <a:p>
            <a:r>
              <a:rPr lang="en-CA" b="1" dirty="0" smtClean="0"/>
              <a:t>However, recent non-RCT evaluations of therapeutic models in the State of Victoria (Australia), Northern Ireland and the USA (Cornell University) have shown positive and promising results, and findings from even more rigorous studies will be available in the near future.</a:t>
            </a:r>
            <a:endParaRPr lang="en-CA" b="1" dirty="0"/>
          </a:p>
        </p:txBody>
      </p:sp>
    </p:spTree>
    <p:extLst>
      <p:ext uri="{BB962C8B-B14F-4D97-AF65-F5344CB8AC3E}">
        <p14:creationId xmlns:p14="http://schemas.microsoft.com/office/powerpoint/2010/main" xmlns="" val="363399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704088"/>
            <a:ext cx="8712968" cy="780696"/>
          </a:xfrm>
        </p:spPr>
        <p:txBody>
          <a:bodyPr>
            <a:normAutofit fontScale="90000"/>
          </a:bodyPr>
          <a:lstStyle/>
          <a:p>
            <a:r>
              <a:rPr lang="en-CA" sz="4000" b="1" dirty="0" smtClean="0"/>
              <a:t>From TRC Evaluation </a:t>
            </a:r>
            <a:r>
              <a:rPr lang="en-CA" sz="3600" b="1" dirty="0" smtClean="0"/>
              <a:t/>
            </a:r>
            <a:br>
              <a:rPr lang="en-CA" sz="3600" b="1" dirty="0" smtClean="0"/>
            </a:br>
            <a:r>
              <a:rPr lang="en-CA" sz="2800" b="1" dirty="0" smtClean="0"/>
              <a:t>(Verso Consulting, State of Victoria, Australia, 2011)</a:t>
            </a:r>
            <a:endParaRPr lang="en-CA" sz="2800" b="1" dirty="0"/>
          </a:p>
        </p:txBody>
      </p:sp>
      <p:sp>
        <p:nvSpPr>
          <p:cNvPr id="3" name="Content Placeholder 2"/>
          <p:cNvSpPr>
            <a:spLocks noGrp="1"/>
          </p:cNvSpPr>
          <p:nvPr>
            <p:ph idx="1"/>
          </p:nvPr>
        </p:nvSpPr>
        <p:spPr>
          <a:xfrm>
            <a:off x="395536" y="1628800"/>
            <a:ext cx="8517632" cy="5040560"/>
          </a:xfrm>
        </p:spPr>
        <p:txBody>
          <a:bodyPr>
            <a:normAutofit fontScale="70000" lnSpcReduction="20000"/>
          </a:bodyPr>
          <a:lstStyle/>
          <a:p>
            <a:pPr marL="0" indent="0">
              <a:buNone/>
            </a:pPr>
            <a:r>
              <a:rPr lang="en-CA" b="1" dirty="0">
                <a:solidFill>
                  <a:srgbClr val="C00000"/>
                </a:solidFill>
              </a:rPr>
              <a:t>Significant improvements in placement stability</a:t>
            </a:r>
          </a:p>
          <a:p>
            <a:pPr marL="0" indent="0">
              <a:buNone/>
            </a:pPr>
            <a:r>
              <a:rPr lang="en-CA" b="1" dirty="0"/>
              <a:t>Children and young people placed in a TRC have experienced far greater stability compared to their previous experience. </a:t>
            </a:r>
          </a:p>
          <a:p>
            <a:pPr marL="0" indent="0">
              <a:buNone/>
            </a:pPr>
            <a:endParaRPr lang="en-CA" b="1" dirty="0"/>
          </a:p>
          <a:p>
            <a:pPr marL="0" indent="0">
              <a:buNone/>
            </a:pPr>
            <a:r>
              <a:rPr lang="en-CA" b="1" dirty="0">
                <a:solidFill>
                  <a:srgbClr val="C00000"/>
                </a:solidFill>
              </a:rPr>
              <a:t>Significant Improvements to the quality of relationships and contact with family</a:t>
            </a:r>
          </a:p>
          <a:p>
            <a:pPr marL="0" indent="0">
              <a:buNone/>
            </a:pPr>
            <a:r>
              <a:rPr lang="en-CA" b="1" dirty="0"/>
              <a:t>The children and young people in TRC have experienced and sustained significant improvements to the quality of contact with their family during their period in TRC.</a:t>
            </a:r>
          </a:p>
          <a:p>
            <a:pPr marL="0" indent="0">
              <a:buNone/>
            </a:pPr>
            <a:endParaRPr lang="en-CA" b="1" dirty="0"/>
          </a:p>
          <a:p>
            <a:pPr marL="0" indent="0">
              <a:buNone/>
            </a:pPr>
            <a:r>
              <a:rPr lang="en-CA" b="1" dirty="0">
                <a:solidFill>
                  <a:srgbClr val="C00000"/>
                </a:solidFill>
              </a:rPr>
              <a:t>Sustained and significant improvements to the quality of contact with their residential carers over time in the TRC pilots</a:t>
            </a:r>
          </a:p>
          <a:p>
            <a:pPr marL="0" indent="0">
              <a:buNone/>
            </a:pPr>
            <a:r>
              <a:rPr lang="en-CA" b="1" dirty="0"/>
              <a:t>Children and young people in the TRC pilots are developing and sustaining secure nurturing, attachment-promoting relationships with residential carers in the TRC Pilots. </a:t>
            </a:r>
          </a:p>
          <a:p>
            <a:endParaRPr lang="en-CA" dirty="0"/>
          </a:p>
        </p:txBody>
      </p:sp>
    </p:spTree>
    <p:extLst>
      <p:ext uri="{BB962C8B-B14F-4D97-AF65-F5344CB8AC3E}">
        <p14:creationId xmlns:p14="http://schemas.microsoft.com/office/powerpoint/2010/main" xmlns="" val="231410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204632"/>
          </a:xfrm>
        </p:spPr>
        <p:txBody>
          <a:bodyPr>
            <a:normAutofit fontScale="90000"/>
          </a:bodyPr>
          <a:lstStyle/>
          <a:p>
            <a:endParaRPr lang="en-CA"/>
          </a:p>
        </p:txBody>
      </p:sp>
      <p:sp>
        <p:nvSpPr>
          <p:cNvPr id="3" name="Content Placeholder 2"/>
          <p:cNvSpPr>
            <a:spLocks noGrp="1"/>
          </p:cNvSpPr>
          <p:nvPr>
            <p:ph idx="1"/>
          </p:nvPr>
        </p:nvSpPr>
        <p:spPr>
          <a:xfrm>
            <a:off x="251520" y="908720"/>
            <a:ext cx="8784976" cy="5949280"/>
          </a:xfrm>
        </p:spPr>
        <p:txBody>
          <a:bodyPr>
            <a:normAutofit fontScale="70000" lnSpcReduction="20000"/>
          </a:bodyPr>
          <a:lstStyle/>
          <a:p>
            <a:pPr marL="0" indent="0">
              <a:buNone/>
            </a:pPr>
            <a:r>
              <a:rPr lang="en-CA" sz="2800" b="1" dirty="0">
                <a:solidFill>
                  <a:srgbClr val="C00000"/>
                </a:solidFill>
              </a:rPr>
              <a:t>Increased community connection</a:t>
            </a:r>
          </a:p>
          <a:p>
            <a:pPr marL="0" indent="0">
              <a:buNone/>
            </a:pPr>
            <a:r>
              <a:rPr lang="en-CA" sz="2800" b="1" dirty="0"/>
              <a:t>Children and young people in the TRC Pilots were more likely to engage in community activities or have a part time job than young people in general residential care.</a:t>
            </a:r>
          </a:p>
          <a:p>
            <a:pPr marL="0" indent="0">
              <a:buNone/>
            </a:pPr>
            <a:endParaRPr lang="en-CA" sz="2800" b="1" dirty="0"/>
          </a:p>
          <a:p>
            <a:pPr marL="0" indent="0">
              <a:buNone/>
            </a:pPr>
            <a:r>
              <a:rPr lang="en-CA" sz="2800" b="1" dirty="0">
                <a:solidFill>
                  <a:srgbClr val="C00000"/>
                </a:solidFill>
              </a:rPr>
              <a:t>Significant improvements in sense of Self</a:t>
            </a:r>
          </a:p>
          <a:p>
            <a:pPr marL="0" indent="0">
              <a:buNone/>
            </a:pPr>
            <a:r>
              <a:rPr lang="en-CA" sz="2800" b="1" dirty="0"/>
              <a:t>Children and young people in the TRC have experienced and sustained significant improvements in their sense of self, indicating improved mental health. </a:t>
            </a:r>
          </a:p>
          <a:p>
            <a:pPr marL="0" indent="0">
              <a:buNone/>
            </a:pPr>
            <a:endParaRPr lang="en-CA" sz="2800" b="1" dirty="0"/>
          </a:p>
          <a:p>
            <a:pPr marL="0" indent="0">
              <a:buNone/>
            </a:pPr>
            <a:r>
              <a:rPr lang="en-CA" sz="2800" b="1" dirty="0">
                <a:solidFill>
                  <a:srgbClr val="C00000"/>
                </a:solidFill>
              </a:rPr>
              <a:t>Increased healthy lifestyles and reduced risk taking</a:t>
            </a:r>
          </a:p>
          <a:p>
            <a:pPr marL="0" indent="0">
              <a:buNone/>
            </a:pPr>
            <a:r>
              <a:rPr lang="en-CA" sz="2800" b="1" dirty="0"/>
              <a:t>Children and young people in the TRC experienced a reduction in risk taking which was evident over time in reduced episodes of negative police involvement (although not immediate), police charges and secure welfare admissions. </a:t>
            </a:r>
          </a:p>
          <a:p>
            <a:pPr marL="0" indent="0">
              <a:buNone/>
            </a:pPr>
            <a:endParaRPr lang="en-CA" sz="2800" b="1" dirty="0"/>
          </a:p>
          <a:p>
            <a:pPr marL="0" indent="0">
              <a:buNone/>
            </a:pPr>
            <a:r>
              <a:rPr lang="en-CA" sz="2800" b="1" dirty="0">
                <a:solidFill>
                  <a:srgbClr val="C00000"/>
                </a:solidFill>
              </a:rPr>
              <a:t>Enhanced mental and emotional health</a:t>
            </a:r>
          </a:p>
          <a:p>
            <a:pPr marL="0" indent="0">
              <a:buNone/>
            </a:pPr>
            <a:r>
              <a:rPr lang="en-CA" sz="2800" b="1" dirty="0"/>
              <a:t>Across the SDQ and </a:t>
            </a:r>
            <a:r>
              <a:rPr lang="en-CA" sz="2800" b="1" dirty="0" err="1"/>
              <a:t>HoNOSCA</a:t>
            </a:r>
            <a:r>
              <a:rPr lang="en-CA" sz="2800" b="1" dirty="0"/>
              <a:t> measures, the children and young people in the TRC experienced improvements and significant reductions in the mental health symptom severity. </a:t>
            </a:r>
          </a:p>
          <a:p>
            <a:endParaRPr lang="en-CA" dirty="0"/>
          </a:p>
        </p:txBody>
      </p:sp>
    </p:spTree>
    <p:extLst>
      <p:ext uri="{BB962C8B-B14F-4D97-AF65-F5344CB8AC3E}">
        <p14:creationId xmlns:p14="http://schemas.microsoft.com/office/powerpoint/2010/main" xmlns="" val="362937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a:xfrm>
            <a:off x="457200" y="260648"/>
            <a:ext cx="8229600" cy="6408712"/>
          </a:xfrm>
        </p:spPr>
        <p:txBody>
          <a:bodyPr>
            <a:normAutofit fontScale="85000" lnSpcReduction="20000"/>
          </a:bodyPr>
          <a:lstStyle/>
          <a:p>
            <a:pPr marL="0" indent="0">
              <a:buNone/>
            </a:pPr>
            <a:r>
              <a:rPr lang="en-CA" b="1" dirty="0" smtClean="0"/>
              <a:t>The development and implementation of therapeutic residential care is a movement towards congruence across an entire agency and, ideally, the whole child welfare/protection system.</a:t>
            </a:r>
          </a:p>
          <a:p>
            <a:endParaRPr lang="en-CA" b="1" dirty="0"/>
          </a:p>
          <a:p>
            <a:pPr marL="0" indent="0">
              <a:buNone/>
            </a:pPr>
            <a:r>
              <a:rPr lang="en-CA" b="1" dirty="0" smtClean="0"/>
              <a:t>To be effective, every person in an agency/system needs to be:</a:t>
            </a:r>
          </a:p>
          <a:p>
            <a:r>
              <a:rPr lang="en-CA" b="1" dirty="0"/>
              <a:t>k</a:t>
            </a:r>
            <a:r>
              <a:rPr lang="en-CA" b="1" dirty="0" smtClean="0"/>
              <a:t>nowledgeable about therapeutic principles, values and practice methods;</a:t>
            </a:r>
            <a:endParaRPr lang="en-CA" b="1" dirty="0"/>
          </a:p>
          <a:p>
            <a:r>
              <a:rPr lang="en-CA" b="1" dirty="0" smtClean="0"/>
              <a:t> working consistently in alignment with therapeutic principles and values, and</a:t>
            </a:r>
          </a:p>
          <a:p>
            <a:r>
              <a:rPr lang="en-CA" b="1" dirty="0"/>
              <a:t>s</a:t>
            </a:r>
            <a:r>
              <a:rPr lang="en-CA" b="1" dirty="0" smtClean="0"/>
              <a:t>upported in an ongoing way (‘scaffolding’) to put them into practice.</a:t>
            </a:r>
          </a:p>
          <a:p>
            <a:endParaRPr lang="en-CA" b="1" dirty="0" smtClean="0"/>
          </a:p>
          <a:p>
            <a:r>
              <a:rPr lang="en-CA" sz="3000" b="1" dirty="0" smtClean="0">
                <a:solidFill>
                  <a:srgbClr val="C00000"/>
                </a:solidFill>
              </a:rPr>
              <a:t>It takes an agency about 3 years to make the initial transition, but the residents notice and respond to the change right away</a:t>
            </a:r>
            <a:endParaRPr lang="en-CA" sz="3000" b="1" dirty="0">
              <a:solidFill>
                <a:srgbClr val="C00000"/>
              </a:solidFill>
            </a:endParaRPr>
          </a:p>
          <a:p>
            <a:endParaRPr lang="en-CA" dirty="0"/>
          </a:p>
        </p:txBody>
      </p:sp>
    </p:spTree>
    <p:extLst>
      <p:ext uri="{BB962C8B-B14F-4D97-AF65-F5344CB8AC3E}">
        <p14:creationId xmlns:p14="http://schemas.microsoft.com/office/powerpoint/2010/main" xmlns="" val="390621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1"/>
          <p:cNvSpPr>
            <a:spLocks noGrp="1"/>
          </p:cNvSpPr>
          <p:nvPr>
            <p:ph type="ftr" sz="quarter" idx="4294967295"/>
          </p:nvPr>
        </p:nvSpPr>
        <p:spPr bwMode="auto">
          <a:xfrm>
            <a:off x="3124200" y="6356350"/>
            <a:ext cx="2895600"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b="1">
                <a:solidFill>
                  <a:schemeClr val="tx1"/>
                </a:solidFill>
                <a:latin typeface="Arial" charset="0"/>
                <a:ea typeface="ＭＳ Ｐゴシック" pitchFamily="34" charset="-128"/>
              </a:defRPr>
            </a:lvl1pPr>
            <a:lvl2pPr marL="742950" indent="-285750">
              <a:defRPr sz="3200" b="1">
                <a:solidFill>
                  <a:schemeClr val="tx1"/>
                </a:solidFill>
                <a:latin typeface="Arial" charset="0"/>
                <a:ea typeface="ＭＳ Ｐゴシック" pitchFamily="34" charset="-128"/>
              </a:defRPr>
            </a:lvl2pPr>
            <a:lvl3pPr marL="1143000" indent="-228600">
              <a:defRPr sz="3200" b="1">
                <a:solidFill>
                  <a:schemeClr val="tx1"/>
                </a:solidFill>
                <a:latin typeface="Arial" charset="0"/>
                <a:ea typeface="ＭＳ Ｐゴシック" pitchFamily="34" charset="-128"/>
              </a:defRPr>
            </a:lvl3pPr>
            <a:lvl4pPr marL="1600200" indent="-228600">
              <a:defRPr sz="3200" b="1">
                <a:solidFill>
                  <a:schemeClr val="tx1"/>
                </a:solidFill>
                <a:latin typeface="Arial" charset="0"/>
                <a:ea typeface="ＭＳ Ｐゴシック" pitchFamily="34" charset="-128"/>
              </a:defRPr>
            </a:lvl4pPr>
            <a:lvl5pPr marL="2057400" indent="-228600">
              <a:defRPr sz="3200" b="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3200" b="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3200" b="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3200" b="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3200" b="1">
                <a:solidFill>
                  <a:schemeClr val="tx1"/>
                </a:solidFill>
                <a:latin typeface="Arial" charset="0"/>
                <a:ea typeface="ＭＳ Ｐゴシック" pitchFamily="34" charset="-128"/>
              </a:defRPr>
            </a:lvl9pPr>
          </a:lstStyle>
          <a:p>
            <a:endParaRPr lang="en-CA" altLang="en-US"/>
          </a:p>
        </p:txBody>
      </p:sp>
      <p:pic>
        <p:nvPicPr>
          <p:cNvPr id="4099" name="Picture 5" descr="Jim's photos 04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088" y="620713"/>
            <a:ext cx="3595687" cy="5856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Box 3"/>
          <p:cNvSpPr txBox="1">
            <a:spLocks noChangeArrowheads="1"/>
          </p:cNvSpPr>
          <p:nvPr/>
        </p:nvSpPr>
        <p:spPr bwMode="auto">
          <a:xfrm>
            <a:off x="5148263" y="620713"/>
            <a:ext cx="3527425" cy="563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b="1">
                <a:solidFill>
                  <a:schemeClr val="tx1"/>
                </a:solidFill>
                <a:latin typeface="Arial" charset="0"/>
                <a:ea typeface="ＭＳ Ｐゴシック" pitchFamily="34" charset="-128"/>
              </a:defRPr>
            </a:lvl1pPr>
            <a:lvl2pPr marL="742950" indent="-285750">
              <a:defRPr sz="3200" b="1">
                <a:solidFill>
                  <a:schemeClr val="tx1"/>
                </a:solidFill>
                <a:latin typeface="Arial" charset="0"/>
                <a:ea typeface="ＭＳ Ｐゴシック" pitchFamily="34" charset="-128"/>
              </a:defRPr>
            </a:lvl2pPr>
            <a:lvl3pPr marL="1143000" indent="-228600">
              <a:defRPr sz="3200" b="1">
                <a:solidFill>
                  <a:schemeClr val="tx1"/>
                </a:solidFill>
                <a:latin typeface="Arial" charset="0"/>
                <a:ea typeface="ＭＳ Ｐゴシック" pitchFamily="34" charset="-128"/>
              </a:defRPr>
            </a:lvl3pPr>
            <a:lvl4pPr marL="1600200" indent="-228600">
              <a:defRPr sz="3200" b="1">
                <a:solidFill>
                  <a:schemeClr val="tx1"/>
                </a:solidFill>
                <a:latin typeface="Arial" charset="0"/>
                <a:ea typeface="ＭＳ Ｐゴシック" pitchFamily="34" charset="-128"/>
              </a:defRPr>
            </a:lvl4pPr>
            <a:lvl5pPr marL="2057400" indent="-228600">
              <a:defRPr sz="3200" b="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3200" b="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3200" b="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3200" b="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3200" b="1">
                <a:solidFill>
                  <a:schemeClr val="tx1"/>
                </a:solidFill>
                <a:latin typeface="Arial" charset="0"/>
                <a:ea typeface="ＭＳ Ｐゴシック" pitchFamily="34" charset="-128"/>
              </a:defRPr>
            </a:lvl9pPr>
          </a:lstStyle>
          <a:p>
            <a:r>
              <a:rPr lang="en-US" altLang="en-US" sz="4000" dirty="0">
                <a:solidFill>
                  <a:srgbClr val="C00000"/>
                </a:solidFill>
              </a:rPr>
              <a:t>Residential care is not rocket science,  </a:t>
            </a:r>
          </a:p>
          <a:p>
            <a:endParaRPr lang="en-US" altLang="en-US" sz="4000" dirty="0">
              <a:solidFill>
                <a:srgbClr val="C00000"/>
              </a:solidFill>
            </a:endParaRPr>
          </a:p>
          <a:p>
            <a:r>
              <a:rPr lang="en-US" altLang="en-US" sz="4000" dirty="0">
                <a:solidFill>
                  <a:srgbClr val="C00000"/>
                </a:solidFill>
              </a:rPr>
              <a:t>It’s </a:t>
            </a:r>
            <a:r>
              <a:rPr lang="en-US" altLang="en-US" sz="4000" u="sng" dirty="0">
                <a:solidFill>
                  <a:srgbClr val="C00000"/>
                </a:solidFill>
              </a:rPr>
              <a:t>far</a:t>
            </a:r>
            <a:r>
              <a:rPr lang="en-US" altLang="en-US" sz="4000" dirty="0">
                <a:solidFill>
                  <a:srgbClr val="C00000"/>
                </a:solidFill>
              </a:rPr>
              <a:t> more complex than that! </a:t>
            </a:r>
          </a:p>
          <a:p>
            <a:r>
              <a:rPr lang="en-US" altLang="en-US" sz="4000" dirty="0"/>
              <a:t> </a:t>
            </a:r>
            <a:endParaRPr lang="en-US" altLang="en-US" dirty="0">
              <a:solidFill>
                <a:srgbClr val="C00000"/>
              </a:solidFill>
            </a:endParaRPr>
          </a:p>
        </p:txBody>
      </p:sp>
    </p:spTree>
    <p:extLst>
      <p:ext uri="{BB962C8B-B14F-4D97-AF65-F5344CB8AC3E}">
        <p14:creationId xmlns:p14="http://schemas.microsoft.com/office/powerpoint/2010/main" xmlns="" val="1035556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1"/>
          <p:cNvSpPr txBox="1">
            <a:spLocks noChangeArrowheads="1"/>
          </p:cNvSpPr>
          <p:nvPr/>
        </p:nvSpPr>
        <p:spPr bwMode="auto">
          <a:xfrm>
            <a:off x="381000" y="332656"/>
            <a:ext cx="8458200" cy="6740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b="1">
                <a:solidFill>
                  <a:schemeClr val="tx1"/>
                </a:solidFill>
                <a:latin typeface="Arial" charset="0"/>
                <a:ea typeface="ＭＳ Ｐゴシック" pitchFamily="34" charset="-128"/>
              </a:defRPr>
            </a:lvl1pPr>
            <a:lvl2pPr marL="742950" indent="-285750">
              <a:defRPr sz="3200" b="1">
                <a:solidFill>
                  <a:schemeClr val="tx1"/>
                </a:solidFill>
                <a:latin typeface="Arial" charset="0"/>
                <a:ea typeface="ＭＳ Ｐゴシック" pitchFamily="34" charset="-128"/>
              </a:defRPr>
            </a:lvl2pPr>
            <a:lvl3pPr marL="1143000" indent="-228600">
              <a:defRPr sz="3200" b="1">
                <a:solidFill>
                  <a:schemeClr val="tx1"/>
                </a:solidFill>
                <a:latin typeface="Arial" charset="0"/>
                <a:ea typeface="ＭＳ Ｐゴシック" pitchFamily="34" charset="-128"/>
              </a:defRPr>
            </a:lvl3pPr>
            <a:lvl4pPr marL="1600200" indent="-228600">
              <a:defRPr sz="3200" b="1">
                <a:solidFill>
                  <a:schemeClr val="tx1"/>
                </a:solidFill>
                <a:latin typeface="Arial" charset="0"/>
                <a:ea typeface="ＭＳ Ｐゴシック" pitchFamily="34" charset="-128"/>
              </a:defRPr>
            </a:lvl4pPr>
            <a:lvl5pPr marL="2057400" indent="-228600">
              <a:defRPr sz="3200" b="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3200" b="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3200" b="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3200" b="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3200" b="1">
                <a:solidFill>
                  <a:schemeClr val="tx1"/>
                </a:solidFill>
                <a:latin typeface="Arial" charset="0"/>
                <a:ea typeface="ＭＳ Ｐゴシック" pitchFamily="34" charset="-128"/>
              </a:defRPr>
            </a:lvl9pPr>
          </a:lstStyle>
          <a:p>
            <a:pPr algn="ctr"/>
            <a:r>
              <a:rPr lang="en-CA" altLang="en-US" dirty="0"/>
              <a:t>References</a:t>
            </a:r>
          </a:p>
          <a:p>
            <a:r>
              <a:rPr lang="en-CA" sz="1600" b="0" dirty="0" smtClean="0"/>
              <a:t>Anglin</a:t>
            </a:r>
            <a:r>
              <a:rPr lang="en-CA" sz="1600" b="0" dirty="0"/>
              <a:t>, J.P. (2002). </a:t>
            </a:r>
            <a:r>
              <a:rPr lang="en-CA" sz="1600" b="0" i="1" dirty="0"/>
              <a:t>Pain, Normality and the Struggle for Congruence: Reinterpreting Residential Care for Children and Youth</a:t>
            </a:r>
            <a:r>
              <a:rPr lang="en-CA" sz="1600" b="0" dirty="0"/>
              <a:t>. Binghamton, NY: Haworth</a:t>
            </a:r>
          </a:p>
          <a:p>
            <a:endParaRPr lang="en-CA" altLang="en-US" sz="1600" b="0" dirty="0"/>
          </a:p>
          <a:p>
            <a:r>
              <a:rPr lang="en-CA" altLang="en-US" sz="1600" b="0" dirty="0" smtClean="0"/>
              <a:t>Anglin</a:t>
            </a:r>
            <a:r>
              <a:rPr lang="en-CA" altLang="en-US" sz="1600" b="0" dirty="0"/>
              <a:t>, J.P. (2012). </a:t>
            </a:r>
            <a:r>
              <a:rPr lang="en-CA" altLang="en-US" sz="1600" b="0" i="1" dirty="0"/>
              <a:t>The process of implementing the CARE program model</a:t>
            </a:r>
            <a:r>
              <a:rPr lang="en-CA" altLang="en-US" sz="1600" b="0" dirty="0"/>
              <a:t>. Paper presented at EUSARF/CELCIS Looking After Children Conference, September 6, Glasgow, Scotland.</a:t>
            </a:r>
          </a:p>
          <a:p>
            <a:endParaRPr lang="en-CA" altLang="en-US" sz="1600" b="0" dirty="0"/>
          </a:p>
          <a:p>
            <a:r>
              <a:rPr lang="en-CA" altLang="en-US" sz="1600" b="0" dirty="0"/>
              <a:t>Holden, M.J. (2009). </a:t>
            </a:r>
            <a:r>
              <a:rPr lang="en-CA" altLang="en-US" sz="1600" b="0" i="1" dirty="0"/>
              <a:t>Children and residential experiences: Creating conditions for change</a:t>
            </a:r>
            <a:r>
              <a:rPr lang="en-CA" altLang="en-US" sz="1600" b="0" dirty="0"/>
              <a:t>. Arlington, VA: Child Welfare League of America.</a:t>
            </a:r>
          </a:p>
          <a:p>
            <a:endParaRPr lang="en-CA" altLang="en-US" sz="1600" b="0" dirty="0"/>
          </a:p>
          <a:p>
            <a:r>
              <a:rPr lang="en-CA" altLang="en-US" sz="1600" b="0" dirty="0"/>
              <a:t>Holden, M.J., Anglin, J.P., </a:t>
            </a:r>
            <a:r>
              <a:rPr lang="en-CA" altLang="en-US" sz="1600" b="0" dirty="0" err="1"/>
              <a:t>Nunno</a:t>
            </a:r>
            <a:r>
              <a:rPr lang="en-CA" altLang="en-US" sz="1600" b="0" dirty="0"/>
              <a:t>, M.A. &amp; </a:t>
            </a:r>
            <a:r>
              <a:rPr lang="en-CA" altLang="en-US" sz="1600" b="0" dirty="0" err="1"/>
              <a:t>Izzo</a:t>
            </a:r>
            <a:r>
              <a:rPr lang="en-CA" altLang="en-US" sz="1600" b="0" dirty="0"/>
              <a:t>, C.V. (2014) Engaging the total therapeutic residential care program in a process of quality improvement: Learning from the CARE model. In Whittaker, J.K, del Valle, J. F. &amp; Holmes, L. (Eds.) (2014) </a:t>
            </a:r>
            <a:r>
              <a:rPr lang="en-CA" altLang="en-US" sz="1600" b="0" i="1" dirty="0"/>
              <a:t>Therapeutic Residential care for Children and Youth: Developing Evidence-Based International Practice</a:t>
            </a:r>
            <a:r>
              <a:rPr lang="en-CA" altLang="en-US" sz="1600" b="0" dirty="0"/>
              <a:t>. London: Jessica Kingsley Press.</a:t>
            </a:r>
          </a:p>
          <a:p>
            <a:endParaRPr lang="en-CA" altLang="en-US" sz="1600" b="0" dirty="0"/>
          </a:p>
          <a:p>
            <a:r>
              <a:rPr lang="en-CA" altLang="en-US" sz="1600" b="0" dirty="0"/>
              <a:t>Kahn, W.A. (2005). </a:t>
            </a:r>
            <a:r>
              <a:rPr lang="en-CA" altLang="en-US" sz="1600" b="0" i="1" dirty="0"/>
              <a:t>Holding fast: The struggle to create resilient caregiving organizations</a:t>
            </a:r>
            <a:r>
              <a:rPr lang="en-CA" altLang="en-US" sz="1600" b="0" dirty="0"/>
              <a:t>. New York: Brunner-</a:t>
            </a:r>
            <a:r>
              <a:rPr lang="en-CA" altLang="en-US" sz="1600" b="0" dirty="0" err="1"/>
              <a:t>Routledge</a:t>
            </a:r>
            <a:r>
              <a:rPr lang="en-CA" altLang="en-US" sz="1600" b="0" dirty="0"/>
              <a:t>.</a:t>
            </a:r>
          </a:p>
          <a:p>
            <a:endParaRPr lang="en-CA" altLang="en-US" sz="1600" b="0" dirty="0"/>
          </a:p>
          <a:p>
            <a:r>
              <a:rPr lang="en-CA" altLang="en-US" sz="1600" b="0" dirty="0"/>
              <a:t>Lee, B.R. &amp; Barth, R.P. (2011). Defining group care programs: An index of reporting standards .</a:t>
            </a:r>
            <a:r>
              <a:rPr lang="en-CA" altLang="en-US" sz="1600" b="0" i="1" dirty="0"/>
              <a:t>Child and Youth Care Forum</a:t>
            </a:r>
            <a:r>
              <a:rPr lang="en-CA" altLang="en-US" sz="1600" b="0" dirty="0"/>
              <a:t>, 40 (4), 253-266.</a:t>
            </a:r>
          </a:p>
          <a:p>
            <a:endParaRPr lang="en-CA" altLang="en-US" sz="1600" b="0" dirty="0"/>
          </a:p>
          <a:p>
            <a:r>
              <a:rPr lang="en-CA" altLang="en-US" sz="1600" b="0" dirty="0"/>
              <a:t>Li, J. &amp; Julian, M.M. (2012). Developmental relationships as the active ingredient: A unifying working hypothesis. </a:t>
            </a:r>
            <a:r>
              <a:rPr lang="en-CA" altLang="en-US" sz="1600" b="0" i="1" dirty="0"/>
              <a:t>American Journal of Orthopsychiatry</a:t>
            </a:r>
            <a:r>
              <a:rPr lang="en-CA" altLang="en-US" sz="1600" b="0" dirty="0"/>
              <a:t>, 82 (2) 157-166.</a:t>
            </a:r>
          </a:p>
        </p:txBody>
      </p:sp>
    </p:spTree>
    <p:extLst>
      <p:ext uri="{BB962C8B-B14F-4D97-AF65-F5344CB8AC3E}">
        <p14:creationId xmlns:p14="http://schemas.microsoft.com/office/powerpoint/2010/main" xmlns="" val="40304746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1346</Words>
  <Application>Microsoft Office PowerPoint</Application>
  <PresentationFormat>Apresentação na tela (4:3)</PresentationFormat>
  <Paragraphs>129</Paragraphs>
  <Slides>20</Slides>
  <Notes>0</Notes>
  <HiddenSlides>0</HiddenSlides>
  <MMClips>0</MMClips>
  <ScaleCrop>false</ScaleCrop>
  <HeadingPairs>
    <vt:vector size="6" baseType="variant">
      <vt:variant>
        <vt:lpstr>Tema</vt:lpstr>
      </vt:variant>
      <vt:variant>
        <vt:i4>1</vt:i4>
      </vt:variant>
      <vt:variant>
        <vt:lpstr>Servidores OLE incorporados</vt:lpstr>
      </vt:variant>
      <vt:variant>
        <vt:i4>1</vt:i4>
      </vt:variant>
      <vt:variant>
        <vt:lpstr>Títulos de slides</vt:lpstr>
      </vt:variant>
      <vt:variant>
        <vt:i4>20</vt:i4>
      </vt:variant>
    </vt:vector>
  </HeadingPairs>
  <TitlesOfParts>
    <vt:vector size="22" baseType="lpstr">
      <vt:lpstr>Office Theme</vt:lpstr>
      <vt:lpstr>Document</vt:lpstr>
      <vt:lpstr>The touchstone of good residential/ group home care</vt:lpstr>
      <vt:lpstr>Levels of Group Home Operation</vt:lpstr>
      <vt:lpstr>Basic psycho-social processes</vt:lpstr>
      <vt:lpstr>All positive changes can be traced to 11 interactional dynamics</vt:lpstr>
      <vt:lpstr>Interactional Dynamics (cont’d)</vt:lpstr>
      <vt:lpstr>The Framework Matrix for Understanding Group Home Life and Work</vt:lpstr>
      <vt:lpstr>Moving from “last resort” to positive option in the system of care</vt:lpstr>
      <vt:lpstr>The challenge of decision rules</vt:lpstr>
      <vt:lpstr>Slide 9</vt:lpstr>
      <vt:lpstr>Slide 10</vt:lpstr>
      <vt:lpstr>Brain research is now demonstrating that:</vt:lpstr>
      <vt:lpstr>Slide 12</vt:lpstr>
      <vt:lpstr>   Dr. Perry’s  research has demonstrated the importance of therapeutic relationships in healing the effects of childhood trauma </vt:lpstr>
      <vt:lpstr>Slide 14</vt:lpstr>
      <vt:lpstr>Slide 15</vt:lpstr>
      <vt:lpstr>From TRC Evaluation  (Verso Consulting, State of Victoria, Australia, 2011)</vt:lpstr>
      <vt:lpstr>Slide 17</vt:lpstr>
      <vt:lpstr>Slide 18</vt:lpstr>
      <vt:lpstr>Slide 19</vt:lpstr>
      <vt:lpstr>Slide 20</vt:lpstr>
    </vt:vector>
  </TitlesOfParts>
  <Company>University of Victoria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touchstone of good residential/ group home care</dc:title>
  <dc:creator>janglin</dc:creator>
  <cp:lastModifiedBy>NECA</cp:lastModifiedBy>
  <cp:revision>1</cp:revision>
  <dcterms:created xsi:type="dcterms:W3CDTF">2014-12-02T13:37:01Z</dcterms:created>
  <dcterms:modified xsi:type="dcterms:W3CDTF">2014-12-04T14:42:28Z</dcterms:modified>
</cp:coreProperties>
</file>